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 id="349"/>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p:cViewPr varScale="1">
        <p:scale>
          <a:sx n="45" d="100"/>
          <a:sy n="45" d="100"/>
        </p:scale>
        <p:origin x="480" y="20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19.10.2023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10/19/23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l="-2787" b="-1993"/>
                </a:stretch>
              </a:blipFill>
            </p:spPr>
            <p:txBody>
              <a:bodyPr/>
              <a:lstStyle/>
              <a:p>
                <a:r>
                  <a:rPr lang="en-VN">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dirty="0">
                    <a:ea typeface="Cambria Math" panose="02040503050406030204" pitchFamily="18" charset="0"/>
                  </a:rPr>
                  <a:t>Bước 1: Phát biểu lại giả thiết và kết luận của vấn đề dưới dạng</a:t>
                </a:r>
                <a:r>
                  <a:rPr lang="en-US" sz="3600" b="0" spc="-5" dirty="0">
                    <a:ea typeface="Cambria Math" panose="02040503050406030204" pitchFamily="18" charset="0"/>
                  </a:rPr>
                  <a:t> </a:t>
                </a:r>
                <a:r>
                  <a:rPr lang="vi-VN" sz="3600" b="0" spc="-5" dirty="0">
                    <a:ea typeface="Cambria Math" panose="02040503050406030204" pitchFamily="18" charset="0"/>
                  </a:rPr>
                  <a:t>chuẩn như sau:</a:t>
                </a:r>
                <a:r>
                  <a:rPr lang="en-US" sz="3600" b="0" spc="-5" dirty="0">
                    <a:ea typeface="Cambria Math" panose="02040503050406030204" pitchFamily="18" charset="0"/>
                  </a:rPr>
                  <a:t>  </a:t>
                </a:r>
                <a:r>
                  <a:rPr lang="vi-VN" sz="3600" b="0" spc="-5" dirty="0">
                    <a:ea typeface="Cambria Math" panose="02040503050406030204" pitchFamily="18" charset="0"/>
                  </a:rPr>
                  <a:t>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endParaRPr lang="en-US" sz="3600" b="0" spc="-5" baseline="-25000" dirty="0">
                  <a:ea typeface="Cambria Math" panose="02040503050406030204" pitchFamily="18" charset="0"/>
                </a:endParaRPr>
              </a:p>
              <a:p>
                <a:pPr marL="926465" marR="5080" lvl="2" algn="just">
                  <a:lnSpc>
                    <a:spcPct val="130000"/>
                  </a:lnSpc>
                </a:pPr>
                <a:r>
                  <a:rPr lang="vi-VN" sz="3600" b="0" spc="-5" dirty="0">
                    <a:ea typeface="Cambria Math" panose="02040503050406030204" pitchFamily="18" charset="0"/>
                  </a:rPr>
                  <a:t>Trong đó các GT</a:t>
                </a:r>
                <a:r>
                  <a:rPr lang="vi-VN" sz="3600" b="0" spc="-5" baseline="-25000" dirty="0">
                    <a:ea typeface="Cambria Math" panose="02040503050406030204" pitchFamily="18" charset="0"/>
                  </a:rPr>
                  <a:t>i</a:t>
                </a:r>
                <a:r>
                  <a:rPr lang="vi-VN" sz="3600" b="0" spc="-5" dirty="0">
                    <a:ea typeface="Cambria Math" panose="02040503050406030204" pitchFamily="18" charset="0"/>
                  </a:rPr>
                  <a:t> và KL</a:t>
                </a:r>
                <a:r>
                  <a:rPr lang="vi-VN" sz="3600" b="0" spc="-5" baseline="-25000" dirty="0">
                    <a:ea typeface="Cambria Math" panose="02040503050406030204" pitchFamily="18" charset="0"/>
                  </a:rPr>
                  <a:t>j</a:t>
                </a:r>
                <a:r>
                  <a:rPr lang="vi-VN" sz="3600" b="0" spc="-5" dirty="0">
                    <a:ea typeface="Cambria Math" panose="02040503050406030204" pitchFamily="18" charset="0"/>
                  </a:rPr>
                  <a:t> được xây dựng từ các biến mệnh đề và</a:t>
                </a:r>
                <a:r>
                  <a:rPr lang="en-US" sz="3600" b="0" spc="-5" dirty="0">
                    <a:ea typeface="Cambria Math" panose="02040503050406030204" pitchFamily="18" charset="0"/>
                  </a:rPr>
                  <a:t> </a:t>
                </a:r>
                <a:r>
                  <a:rPr lang="vi-VN" sz="3600" b="0" spc="-5" dirty="0">
                    <a:ea typeface="Cambria Math" panose="02040503050406030204" pitchFamily="18" charset="0"/>
                  </a:rPr>
                  <a:t>các phép toán</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dirty="0">
                  <a:ea typeface="Cambria Math" panose="02040503050406030204" pitchFamily="18" charset="0"/>
                </a:endParaRPr>
              </a:p>
              <a:p>
                <a:pPr marL="12065" marR="5080" algn="just">
                  <a:lnSpc>
                    <a:spcPct val="130000"/>
                  </a:lnSpc>
                </a:pPr>
                <a:r>
                  <a:rPr lang="vi-VN" sz="3600" b="0" spc="-5" dirty="0">
                    <a:ea typeface="Cambria Math" panose="02040503050406030204" pitchFamily="18" charset="0"/>
                  </a:rPr>
                  <a:t>Bước 2: Chuyển vế các GT</a:t>
                </a:r>
                <a:r>
                  <a:rPr lang="vi-VN" sz="3600" b="0" spc="-5" baseline="-25000" dirty="0">
                    <a:ea typeface="Cambria Math" panose="02040503050406030204" pitchFamily="18" charset="0"/>
                  </a:rPr>
                  <a:t>i </a:t>
                </a:r>
                <a:r>
                  <a:rPr lang="vi-VN" sz="3600" b="0" spc="-5" dirty="0">
                    <a:ea typeface="Cambria Math" panose="02040503050406030204" pitchFamily="18" charset="0"/>
                  </a:rPr>
                  <a:t>và KL</a:t>
                </a:r>
                <a:r>
                  <a:rPr lang="vi-VN" sz="3600" b="0" spc="-5" baseline="-25000" dirty="0">
                    <a:ea typeface="Cambria Math" panose="02040503050406030204" pitchFamily="18" charset="0"/>
                  </a:rPr>
                  <a:t>j</a:t>
                </a:r>
                <a:r>
                  <a:rPr lang="vi-VN" sz="3600" b="0" spc="-5" dirty="0">
                    <a:ea typeface="Cambria Math" panose="02040503050406030204" pitchFamily="18" charset="0"/>
                  </a:rPr>
                  <a:t> có dạng phủ </a:t>
                </a:r>
                <a:r>
                  <a:rPr lang="en-US" sz="3600" spc="-5" dirty="0" err="1">
                    <a:ea typeface="Cambria Math" panose="02040503050406030204" pitchFamily="18" charset="0"/>
                  </a:rPr>
                  <a:t>định</a:t>
                </a:r>
                <a:r>
                  <a:rPr lang="vi-VN" sz="3600" b="0" spc="-5" dirty="0">
                    <a:ea typeface="Cambria Math" panose="02040503050406030204" pitchFamily="18" charset="0"/>
                  </a:rPr>
                  <a:t>.</a:t>
                </a:r>
                <a:endParaRPr lang="en-US" sz="3600" b="0" spc="-5" dirty="0">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tabLst>
                    <a:tab pos="10515600" algn="l"/>
                  </a:tabLst>
                </a:pPr>
                <a:r>
                  <a:rPr lang="en-US" sz="3600" b="0" spc="-5" dirty="0" err="1">
                    <a:ea typeface="Cambria Math" panose="02040503050406030204" pitchFamily="18" charset="0"/>
                  </a:rPr>
                  <a:t>B</a:t>
                </a:r>
                <a:r>
                  <a:rPr lang="en-US" sz="3600" spc="-5" dirty="0" err="1">
                    <a:ea typeface="Cambria Math" panose="02040503050406030204" pitchFamily="18" charset="0"/>
                  </a:rPr>
                  <a:t>ước</a:t>
                </a:r>
                <a:r>
                  <a:rPr lang="en-US" sz="3600" spc="-5" dirty="0">
                    <a:ea typeface="Cambria Math" panose="02040503050406030204" pitchFamily="18" charset="0"/>
                  </a:rPr>
                  <a:t> 3. </a:t>
                </a:r>
                <a:r>
                  <a:rPr lang="en-US" sz="3600" spc="-5" dirty="0" err="1">
                    <a:ea typeface="Cambria Math" panose="02040503050406030204" pitchFamily="18" charset="0"/>
                  </a:rPr>
                  <a:t>Thay</a:t>
                </a:r>
                <a:r>
                  <a:rPr lang="en-US" sz="3600" spc="-5" dirty="0">
                    <a:ea typeface="Cambria Math" panose="02040503050406030204" pitchFamily="18" charset="0"/>
                  </a:rPr>
                  <a:t> </a:t>
                </a:r>
                <a:r>
                  <a:rPr lang="en-US" sz="3600" spc="-5" dirty="0" err="1">
                    <a:ea typeface="Cambria Math" panose="02040503050406030204" pitchFamily="18" charset="0"/>
                  </a:rPr>
                  <a:t>dấu</a:t>
                </a:r>
                <a:r>
                  <a:rPr lang="en-US"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GT</a:t>
                </a:r>
                <a:r>
                  <a:rPr lang="en-US" sz="3600" b="0" spc="-5" baseline="-25000" dirty="0" err="1">
                    <a:ea typeface="Cambria Math" panose="02040503050406030204" pitchFamily="18" charset="0"/>
                  </a:rPr>
                  <a:t>i</a:t>
                </a:r>
                <a:r>
                  <a:rPr lang="en-US" sz="3600" b="0" spc="-5" dirty="0">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KL</a:t>
                </a:r>
                <a:r>
                  <a:rPr lang="en-US" sz="3600" b="0" spc="-5" baseline="-25000" dirty="0" err="1">
                    <a:ea typeface="Cambria Math" panose="02040503050406030204" pitchFamily="18" charset="0"/>
                  </a:rPr>
                  <a:t>j</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r>
                  <a:rPr lang="en-US" sz="3600" spc="-5" dirty="0" err="1">
                    <a:ea typeface="Cambria Math" panose="02040503050406030204" pitchFamily="18" charset="0"/>
                  </a:rPr>
                  <a:t>Nếu</a:t>
                </a:r>
                <a:r>
                  <a:rPr lang="en-US" sz="3600" spc="-5" dirty="0">
                    <a:ea typeface="Cambria Math" panose="02040503050406030204" pitchFamily="18" charset="0"/>
                  </a:rPr>
                  <a:t> </a:t>
                </a:r>
                <a:r>
                  <a:rPr lang="en-US" sz="3600" spc="-5" dirty="0" err="1">
                    <a:ea typeface="Cambria Math" panose="02040503050406030204" pitchFamily="18" charset="0"/>
                  </a:rPr>
                  <a:t>dòng</a:t>
                </a:r>
                <a:r>
                  <a:rPr lang="en-US" sz="3600" spc="-5" dirty="0">
                    <a:ea typeface="Cambria Math" panose="02040503050406030204" pitchFamily="18" charset="0"/>
                  </a:rPr>
                  <a:t> </a:t>
                </a:r>
                <a:r>
                  <a:rPr lang="en-US" sz="3600" spc="-5" dirty="0" err="1">
                    <a:ea typeface="Cambria Math" panose="02040503050406030204" pitchFamily="18" charset="0"/>
                  </a:rPr>
                  <a:t>hiện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1 </a:t>
                </a:r>
                <a:r>
                  <a:rPr lang="en-US" sz="3600" spc="-5" dirty="0" err="1">
                    <a:ea typeface="Cambria Math" panose="02040503050406030204" pitchFamily="18" charset="0"/>
                  </a:rPr>
                  <a:t>trong</a:t>
                </a:r>
                <a:r>
                  <a:rPr lang="en-US" sz="3600" spc="-5" dirty="0">
                    <a:ea typeface="Cambria Math" panose="02040503050406030204" pitchFamily="18" charset="0"/>
                  </a:rPr>
                  <a:t> 2 </a:t>
                </a:r>
                <a:r>
                  <a:rPr lang="en-US" sz="3600" spc="-5" dirty="0" err="1">
                    <a:ea typeface="Cambria Math" panose="02040503050406030204" pitchFamily="18" charset="0"/>
                  </a:rPr>
                  <a:t>dạng</a:t>
                </a:r>
                <a:r>
                  <a:rPr lang="en-US" sz="3600" spc="-5" dirty="0">
                    <a:ea typeface="Cambria Math" panose="02040503050406030204" pitchFamily="18" charset="0"/>
                  </a:rPr>
                  <a:t> </a:t>
                </a:r>
                <a:r>
                  <a:rPr lang="en-US" sz="3600" spc="-5" dirty="0" err="1">
                    <a:ea typeface="Cambria Math" panose="02040503050406030204" pitchFamily="18" charset="0"/>
                  </a:rPr>
                  <a:t>sau</a:t>
                </a:r>
                <a:r>
                  <a:rPr lang="en-US" sz="3600" spc="-5" dirty="0">
                    <a:ea typeface="Cambria Math" panose="02040503050406030204" pitchFamily="18" charset="0"/>
                  </a:rPr>
                  <a:t> </a:t>
                </a:r>
                <a:r>
                  <a:rPr lang="en-US" sz="3600" spc="-5" dirty="0" err="1">
                    <a:ea typeface="Cambria Math" panose="02040503050406030204" pitchFamily="18" charset="0"/>
                  </a:rPr>
                  <a:t>thì</a:t>
                </a:r>
                <a:r>
                  <a:rPr lang="en-US" sz="3600" spc="-5" dirty="0">
                    <a:ea typeface="Cambria Math" panose="02040503050406030204" pitchFamily="18" charset="0"/>
                  </a:rPr>
                  <a:t> </a:t>
                </a:r>
                <a:r>
                  <a:rPr lang="en-US" sz="3600" spc="-5" dirty="0" err="1">
                    <a:ea typeface="Cambria Math" panose="02040503050406030204" pitchFamily="18" charset="0"/>
                  </a:rPr>
                  <a:t>tiến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dòng</a:t>
                </a:r>
                <a:endParaRPr lang="en-US" sz="3600" b="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185921225"/>
      </p:ext>
    </p:extLst>
  </p:cSld>
  <p:clrMapOvr>
    <a:masterClrMapping/>
  </p:clrMapOvr>
  <p:transition advClick="0">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Dạng 1</a:t>
                </a:r>
                <a:r>
                  <a:rPr lang="vi-VN" sz="3600" b="0" spc="-5" dirty="0">
                    <a:ea typeface="Cambria Math" panose="02040503050406030204" pitchFamily="18" charset="0"/>
                  </a:rPr>
                  <a:t>: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Dạng</a:t>
                </a:r>
                <a:r>
                  <a:rPr lang="vi-VN" sz="3600" b="0" spc="-5" dirty="0">
                    <a:ea typeface="Cambria Math" panose="02040503050406030204" pitchFamily="18" charset="0"/>
                  </a:rPr>
                  <a:t> 2: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 …</a:t>
                </a:r>
                <a:r>
                  <a:rPr lang="en-US" sz="3600" b="0" spc="-5" dirty="0">
                    <a:ea typeface="Cambria Math" panose="02040503050406030204" pitchFamily="18" charset="0"/>
                  </a:rPr>
                  <a:t>,</a:t>
                </a:r>
                <a:r>
                  <a:rPr lang="vi-VN" sz="3600" b="0" spc="-5" dirty="0">
                    <a:ea typeface="Cambria Math" panose="02040503050406030204" pitchFamily="18" charset="0"/>
                  </a:rPr>
                  <a:t>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65" t="-43267" b="-91832"/>
                </a:stretch>
              </a:blipFill>
            </p:spPr>
            <p:txBody>
              <a:bodyPr/>
              <a:lstStyle/>
              <a:p>
                <a:r>
                  <a:rPr lang="en-VN">
                    <a:noFill/>
                  </a:rPr>
                  <a:t> </a:t>
                </a:r>
              </a:p>
            </p:txBody>
          </p:sp>
        </mc:Fallback>
      </mc:AlternateContent>
    </p:spTree>
    <p:extLst>
      <p:ext uri="{BB962C8B-B14F-4D97-AF65-F5344CB8AC3E}">
        <p14:creationId xmlns:p14="http://schemas.microsoft.com/office/powerpoint/2010/main" val="3797922082"/>
      </p:ext>
    </p:extLst>
  </p:cSld>
  <p:clrMapOvr>
    <a:masterClrMapping/>
  </p:clrMapOvr>
  <p:transition advClick="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1029245254"/>
      </p:ext>
    </p:extLst>
  </p:cSld>
  <p:clrMapOvr>
    <a:masterClrMapping/>
  </p:clrMapOvr>
  <p:transition advClick="0">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Xét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dạng</a:t>
                </a:r>
                <a:r>
                  <a:rPr lang="en-US" sz="3600" spc="-5" dirty="0">
                    <a:ea typeface="Cambria Math" panose="02040503050406030204" pitchFamily="18" charset="0"/>
                  </a:rPr>
                  <a:t> 1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 …</a:t>
                </a:r>
                <a:r>
                  <a:rPr lang="en-US" sz="3600" spc="-5" dirty="0">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dirty="0">
                    <a:ea typeface="Cambria Math" panose="02040503050406030204" pitchFamily="18" charset="0"/>
                  </a:rPr>
                  <a:t>,</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 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thành</a:t>
                </a:r>
                <a:r>
                  <a:rPr lang="en-US" sz="3600" spc="-5" dirty="0">
                    <a:ea typeface="Cambria Math" panose="02040503050406030204" pitchFamily="18" charset="0"/>
                  </a:rPr>
                  <a:t> 2 </a:t>
                </a:r>
                <a:r>
                  <a:rPr lang="en-US" sz="3600" spc="-5" dirty="0" err="1">
                    <a:ea typeface="Cambria Math" panose="02040503050406030204" pitchFamily="18" charset="0"/>
                  </a:rPr>
                  <a:t>dòng</a:t>
                </a:r>
                <a:endParaRPr lang="en-US" sz="3600" spc="-5" dirty="0">
                  <a:ea typeface="Cambria Math" panose="02040503050406030204" pitchFamily="18" charset="0"/>
                </a:endParaRP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(bt.1)</a:t>
                </a:r>
              </a:p>
              <a:p>
                <a:pPr marL="12065" marR="5080">
                  <a:lnSpc>
                    <a:spcPct val="130000"/>
                  </a:lnSpc>
                </a:pPr>
                <a:r>
                  <a:rPr lang="en-US" sz="3600" spc="-5" dirty="0">
                    <a:ea typeface="Cambria Math" panose="02040503050406030204" pitchFamily="18" charset="0"/>
                  </a:rPr>
                  <a:t> </a:t>
                </a:r>
                <a:r>
                  <a:rPr lang="en-US" sz="3600" spc="-5" dirty="0" err="1">
                    <a:ea typeface="Cambria Math" panose="02040503050406030204" pitchFamily="18" charset="0"/>
                  </a:rPr>
                  <a:t>Xét</a:t>
                </a:r>
                <a:r>
                  <a:rPr lang="en-US" sz="3600" spc="-5" dirty="0">
                    <a:ea typeface="Cambria Math" panose="02040503050406030204" pitchFamily="18" charset="0"/>
                  </a:rPr>
                  <a: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thỏa</a:t>
                </a:r>
                <a:r>
                  <a:rPr lang="en-US" sz="3600" b="0" spc="-5" dirty="0">
                    <a:ea typeface="Cambria Math" panose="02040503050406030204" pitchFamily="18" charset="0"/>
                  </a:rPr>
                  <a:t> </a:t>
                </a:r>
                <a:r>
                  <a:rPr lang="en-US" sz="3600" b="0" spc="-5" dirty="0" err="1">
                    <a:ea typeface="Cambria Math" panose="02040503050406030204" pitchFamily="18" charset="0"/>
                  </a:rPr>
                  <a:t>dạng</a:t>
                </a:r>
                <a:r>
                  <a:rPr lang="en-US" sz="3600" b="0" spc="-5" dirty="0">
                    <a:ea typeface="Cambria Math" panose="02040503050406030204" pitchFamily="18" charset="0"/>
                  </a:rPr>
                  <a:t> 2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a:t>
                </a:r>
                <a:r>
                  <a:rPr lang="en-US" sz="3600" spc="-5" dirty="0">
                    <a:ea typeface="Cambria Math" panose="02040503050406030204" pitchFamily="18" charset="0"/>
                  </a:rPr>
                  <a:t>.</a:t>
                </a:r>
                <a:r>
                  <a:rPr lang="en-US" sz="3600" spc="-5" dirty="0" err="1">
                    <a:ea typeface="Cambria Math" panose="02040503050406030204" pitchFamily="18" charset="0"/>
                  </a:rPr>
                  <a:t>aUb</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 </m:t>
                    </m:r>
                  </m:oMath>
                </a14:m>
                <a:r>
                  <a:rPr lang="vi-VN" sz="3600" spc="-5" dirty="0">
                    <a:ea typeface="Cambria Math" panose="02040503050406030204" pitchFamily="18" charset="0"/>
                  </a:rPr>
                  <a:t>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b="0" spc="-5" dirty="0" err="1">
                    <a:ea typeface="Cambria Math" panose="02040503050406030204" pitchFamily="18" charset="0"/>
                  </a:rPr>
                  <a:t>nên</a:t>
                </a:r>
                <a:r>
                  <a:rPr lang="en-US" sz="3600" b="0" spc="-5" dirty="0">
                    <a:ea typeface="Cambria Math" panose="02040503050406030204" pitchFamily="18" charset="0"/>
                  </a:rPr>
                  <a:t> </a:t>
                </a:r>
                <a:r>
                  <a:rPr lang="en-US" sz="3600" b="0" spc="-5" dirty="0" err="1">
                    <a:ea typeface="Cambria Math" panose="02040503050406030204" pitchFamily="18" charset="0"/>
                  </a:rPr>
                  <a:t>tách</a:t>
                </a:r>
                <a:r>
                  <a:rPr lang="en-US" sz="3600" b="0" spc="-5" dirty="0">
                    <a:ea typeface="Cambria Math" panose="02040503050406030204" pitchFamily="18" charset="0"/>
                  </a:rPr>
                  <a:t> </a:t>
                </a:r>
                <a:r>
                  <a:rPr lang="en-US" sz="3600" b="0" spc="-5" dirty="0" err="1">
                    <a:ea typeface="Cambria Math" panose="02040503050406030204" pitchFamily="18" charset="0"/>
                  </a:rPr>
                  <a:t>thành</a:t>
                </a:r>
                <a:r>
                  <a:rPr lang="en-US" sz="3600" b="0" spc="-5" dirty="0">
                    <a:ea typeface="Cambria Math" panose="02040503050406030204" pitchFamily="18" charset="0"/>
                  </a:rPr>
                  <a:t> 2 </a:t>
                </a:r>
                <a:r>
                  <a:rPr lang="en-US" sz="3600" b="0" spc="-5" dirty="0" err="1">
                    <a:ea typeface="Cambria Math" panose="02040503050406030204" pitchFamily="18" charset="0"/>
                  </a:rPr>
                  <a:t>dòng</a:t>
                </a:r>
                <a:endParaRPr lang="en-US" sz="3600" b="0" spc="-5" dirty="0">
                  <a:ea typeface="Cambria Math" panose="02040503050406030204" pitchFamily="18" charset="0"/>
                </a:endParaRPr>
              </a:p>
              <a:p>
                <a:pPr marL="926465" marR="5080" lvl="2">
                  <a:lnSpc>
                    <a:spcPct val="130000"/>
                  </a:lnSpc>
                </a:pPr>
                <a:r>
                  <a:rPr lang="en-US" sz="3600" b="0" spc="-5" dirty="0" err="1">
                    <a:ea typeface="Cambria Math" panose="02040503050406030204" pitchFamily="18" charset="0"/>
                  </a:rPr>
                  <a:t>Dòng</a:t>
                </a:r>
                <a:r>
                  <a:rPr lang="en-US" sz="3600" b="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65" t="-394" b="-3150"/>
                </a:stretch>
              </a:blipFill>
            </p:spPr>
            <p:txBody>
              <a:bodyPr/>
              <a:lstStyle/>
              <a:p>
                <a:r>
                  <a:rPr lang="en-VN">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các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Sử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a:p>
                <a:pPr marL="12065" marR="5080" algn="just">
                  <a:lnSpc>
                    <a:spcPct val="130000"/>
                  </a:lnSpc>
                </a:pPr>
                <a:r>
                  <a:rPr lang="en-US" sz="3600" b="0" spc="-5" dirty="0">
                    <a:ea typeface="Cambria Math" panose="02040503050406030204" pitchFamily="18" charset="0"/>
                  </a:rPr>
                  <a:t>Ta </a:t>
                </a:r>
                <a:r>
                  <a:rPr lang="en-US" sz="3600" b="0" spc="-5" dirty="0" err="1">
                    <a:ea typeface="Cambria Math" panose="02040503050406030204" pitchFamily="18" charset="0"/>
                  </a:rPr>
                  <a:t>có</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Bước</a:t>
                </a:r>
                <a:r>
                  <a:rPr lang="en-US" sz="3600" b="0" spc="-5" dirty="0">
                    <a:ea typeface="Cambria Math" panose="02040503050406030204" pitchFamily="18" charset="0"/>
                  </a:rPr>
                  <a:t>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dirty="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dirty="0">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dirty="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𝑝</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𝑠</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𝑇𝑅𝑈𝐸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dirty="0">
                    <a:ea typeface="Cambria Math" panose="02040503050406030204" pitchFamily="18" charset="0"/>
                  </a:rPr>
                  <a:t>(KĐCM)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65" t="-161" b="-2576"/>
                </a:stretch>
              </a:blipFill>
            </p:spPr>
            <p:txBody>
              <a:bodyPr/>
              <a:lstStyle/>
              <a:p>
                <a:r>
                  <a:rPr lang="en-VN">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 ≡0(</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b="-2441"/>
                </a:stretch>
              </a:blipFill>
            </p:spPr>
            <p:txBody>
              <a:bodyPr/>
              <a:lstStyle/>
              <a:p>
                <a:r>
                  <a:rPr lang="en-US">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buốc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r="-1575" b="-2984"/>
                </a:stretch>
              </a:blipFill>
            </p:spPr>
            <p:txBody>
              <a:bodyPr/>
              <a:lstStyle/>
              <a:p>
                <a:r>
                  <a:rPr lang="en-US">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2029043529"/>
              </p:ext>
            </p:extLst>
          </p:nvPr>
        </p:nvGraphicFramePr>
        <p:xfrm>
          <a:off x="818126" y="2374900"/>
          <a:ext cx="17525048" cy="7667753"/>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a:t>r5,r6</a:t>
                      </a:r>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a:t>r6,</a:t>
                      </a:r>
                      <a:r>
                        <a:rPr lang="en-US">
                          <a:sym typeface="Symbol" panose="05050102010706020507" pitchFamily="18" charset="2"/>
                        </a:rPr>
                        <a:t></a:t>
                      </a:r>
                      <a:endParaRPr lang="en-US"/>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f,h,k,i</a:t>
                      </a:r>
                      <a:endParaRPr lang="en-US"/>
                    </a:p>
                  </a:txBody>
                  <a:tcPr anchor="ctr"/>
                </a:tc>
                <a:tc>
                  <a:txBody>
                    <a:bodyPr/>
                    <a:lstStyle/>
                    <a:p>
                      <a:endParaRPr lang="en-US"/>
                    </a:p>
                  </a:txBody>
                  <a:tcPr anchor="ctr"/>
                </a:tc>
                <a:tc>
                  <a:txBody>
                    <a:bodyPr/>
                    <a:lstStyle/>
                    <a:p>
                      <a:endParaRPr lang="en-US"/>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r8: bổ sung i ở vế phải vào TG. </a:t>
                      </a:r>
                    </a:p>
                    <a:p>
                      <a:pPr marL="0" marR="0" lvl="0" indent="0" algn="l" defTabSz="1425732" rtl="0" eaLnBrk="1" fontAlgn="auto" latinLnBrk="0" hangingPunct="1">
                        <a:lnSpc>
                          <a:spcPct val="100000"/>
                        </a:lnSpc>
                        <a:spcBef>
                          <a:spcPts val="0"/>
                        </a:spcBef>
                        <a:spcAft>
                          <a:spcPts val="0"/>
                        </a:spcAft>
                        <a:buClrTx/>
                        <a:buSzTx/>
                        <a:buFontTx/>
                        <a:buNone/>
                        <a:tabLst/>
                        <a:defRPr/>
                      </a:pPr>
                      <a:r>
                        <a:rPr lang="en-US"/>
                        <a:t>i đã có ở phần kết luận: </a:t>
                      </a:r>
                      <a:r>
                        <a:rPr lang="en-US">
                          <a:solidFill>
                            <a:srgbClr val="FF0000"/>
                          </a:solidFill>
                        </a:rPr>
                        <a:t>DỪNG</a:t>
                      </a:r>
                      <a:endParaRPr lang="en-US"/>
                    </a:p>
                  </a:txBody>
                  <a:tcPr/>
                </a:tc>
                <a:extLst>
                  <a:ext uri="{0D108BD9-81ED-4DB2-BD59-A6C34878D82A}">
                    <a16:rowId xmlns:a16="http://schemas.microsoft.com/office/drawing/2014/main" val="1463530171"/>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Suy diễn lùi: Bắt đầu từ Kết luận và suy diễn ngược lại cho đến khi tồn tại Giải thiết thì kết luận đó là đúng.</a:t>
                </a:r>
              </a:p>
              <a:p>
                <a:pPr marL="12065" marR="5080" algn="just">
                  <a:lnSpc>
                    <a:spcPct val="130000"/>
                  </a:lnSpc>
                </a:pPr>
                <a:r>
                  <a:rPr lang="en-US" sz="3600" b="0" spc="-5">
                    <a:ea typeface="Cambria Math" panose="02040503050406030204" pitchFamily="18" charset="0"/>
                  </a:rPr>
                  <a:t>GOAL: tập các mệnh đề cần phải chứng minh đến thời điểm đang xét</a:t>
                </a:r>
              </a:p>
              <a:p>
                <a:pPr marL="12065" marR="5080" algn="just">
                  <a:lnSpc>
                    <a:spcPct val="130000"/>
                  </a:lnSpc>
                </a:pPr>
                <a:r>
                  <a:rPr lang="en-US" sz="3600" spc="-5">
                    <a:ea typeface="Cambria Math" panose="02040503050406030204" pitchFamily="18" charset="0"/>
                  </a:rPr>
                  <a:t>VET: Tập các luật đã sử dụng để chứng minh các đích (kể cả đích trung gian)</a:t>
                </a:r>
              </a:p>
              <a:p>
                <a:pPr marL="12065" marR="5080" algn="just">
                  <a:lnSpc>
                    <a:spcPct val="130000"/>
                  </a:lnSpc>
                </a:pPr>
                <a:r>
                  <a:rPr lang="en-US" sz="3600" spc="-5">
                    <a:ea typeface="Cambria Math" panose="02040503050406030204" pitchFamily="18" charset="0"/>
                  </a:rPr>
                  <a:t>first: biến theo dõi số lần quay lui</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Tìm từ i trở đi xem có luật nào sinh ra f hay không</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GOAL={d}, suy diễn bắt đầu từ r1-&gt; r2, có d là kết luận của r2 mà b thuộc GT nên nạp c vào GOAL.</a:t>
                </a:r>
              </a:p>
              <a:p>
                <a:pPr marL="12065" marR="5080" algn="just">
                  <a:lnSpc>
                    <a:spcPct val="130000"/>
                  </a:lnSpc>
                </a:pPr>
                <a:r>
                  <a:rPr lang="en-US" sz="3600" spc="-5">
                    <a:ea typeface="Cambria Math" panose="02040503050406030204" pitchFamily="18" charset="0"/>
                  </a:rPr>
                  <a:t>GOAL={c}, suy diễn các rule sinh ra c. Ta có r1 thỏa đk và a,b cùng thuộc GT đã biết nên c cũng đã biết -&gt; d cũng đã biết -&gt;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6</a:t>
            </a:r>
          </a:p>
        </p:txBody>
      </p:sp>
    </p:spTree>
    <p:extLst>
      <p:ext uri="{BB962C8B-B14F-4D97-AF65-F5344CB8AC3E}">
        <p14:creationId xmlns:p14="http://schemas.microsoft.com/office/powerpoint/2010/main" val="459092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3049</TotalTime>
  <Words>12192</Words>
  <Application>Microsoft Macintosh PowerPoint</Application>
  <PresentationFormat>Custom</PresentationFormat>
  <Paragraphs>1140</Paragraphs>
  <Slides>93</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54</cp:revision>
  <dcterms:created xsi:type="dcterms:W3CDTF">2023-06-02T10:09:28Z</dcterms:created>
  <dcterms:modified xsi:type="dcterms:W3CDTF">2023-10-19T06:42:49Z</dcterms:modified>
</cp:coreProperties>
</file>